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61" r:id="rId6"/>
    <p:sldId id="268" r:id="rId7"/>
    <p:sldId id="265" r:id="rId8"/>
    <p:sldId id="263" r:id="rId9"/>
    <p:sldId id="264" r:id="rId10"/>
    <p:sldId id="269" r:id="rId11"/>
    <p:sldId id="266" r:id="rId12"/>
    <p:sldId id="267" r:id="rId13"/>
    <p:sldId id="26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2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3.9993559832798675E-2"/>
          <c:y val="0.11807100499937803"/>
          <c:w val="0.93972598911247196"/>
          <c:h val="0.78142552203807236"/>
        </c:manualLayout>
      </c:layout>
      <c:lineChart>
        <c:grouping val="standard"/>
        <c:varyColors val="0"/>
        <c:ser>
          <c:idx val="1"/>
          <c:order val="0"/>
          <c:tx>
            <c:strRef>
              <c:f>Sheet5!$B$1</c:f>
              <c:strCache>
                <c:ptCount val="1"/>
                <c:pt idx="0">
                  <c:v>Average of  July/August Secchi Disk Reading</c:v>
                </c:pt>
              </c:strCache>
            </c:strRef>
          </c:tx>
          <c:cat>
            <c:numRef>
              <c:f>Sheet5!$A$2:$A$42</c:f>
              <c:numCache>
                <c:formatCode>General</c:formatCode>
                <c:ptCount val="41"/>
                <c:pt idx="0">
                  <c:v>1979</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Sheet5!$B$2:$B$42</c:f>
              <c:numCache>
                <c:formatCode>General</c:formatCode>
                <c:ptCount val="41"/>
                <c:pt idx="0">
                  <c:v>6.0023999999999997</c:v>
                </c:pt>
                <c:pt idx="1">
                  <c:v>4.4935999999999989</c:v>
                </c:pt>
                <c:pt idx="2">
                  <c:v>3.4727000000000006</c:v>
                </c:pt>
                <c:pt idx="3">
                  <c:v>3.7813714285714282</c:v>
                </c:pt>
                <c:pt idx="4">
                  <c:v>2.8118545454545445</c:v>
                </c:pt>
                <c:pt idx="5">
                  <c:v>3.7246222222222212</c:v>
                </c:pt>
                <c:pt idx="6">
                  <c:v>2.4969000000000001</c:v>
                </c:pt>
                <c:pt idx="7">
                  <c:v>2.4927999999999999</c:v>
                </c:pt>
                <c:pt idx="8">
                  <c:v>1.8368</c:v>
                </c:pt>
                <c:pt idx="9">
                  <c:v>3.9906666666666664</c:v>
                </c:pt>
                <c:pt idx="10">
                  <c:v>2.1606999999999998</c:v>
                </c:pt>
                <c:pt idx="11">
                  <c:v>2.3342666666666667</c:v>
                </c:pt>
                <c:pt idx="12">
                  <c:v>3.1836499999999992</c:v>
                </c:pt>
                <c:pt idx="13">
                  <c:v>6.449672727272727</c:v>
                </c:pt>
                <c:pt idx="14">
                  <c:v>3.2996799999999995</c:v>
                </c:pt>
                <c:pt idx="15">
                  <c:v>2.2467999999999999</c:v>
                </c:pt>
                <c:pt idx="24">
                  <c:v>6.5527111111111109</c:v>
                </c:pt>
                <c:pt idx="25">
                  <c:v>6.7146285714285705</c:v>
                </c:pt>
                <c:pt idx="26">
                  <c:v>4.1983999999999995</c:v>
                </c:pt>
                <c:pt idx="27">
                  <c:v>5.8096999999999994</c:v>
                </c:pt>
                <c:pt idx="28">
                  <c:v>10.35168</c:v>
                </c:pt>
                <c:pt idx="29">
                  <c:v>10.598499999999998</c:v>
                </c:pt>
                <c:pt idx="30">
                  <c:v>7.2706666666666662</c:v>
                </c:pt>
                <c:pt idx="31">
                  <c:v>6.1382857142857139</c:v>
                </c:pt>
                <c:pt idx="32">
                  <c:v>4.3049999999999997</c:v>
                </c:pt>
                <c:pt idx="33">
                  <c:v>5.4119999999999999</c:v>
                </c:pt>
                <c:pt idx="34">
                  <c:v>4.7559999999999993</c:v>
                </c:pt>
                <c:pt idx="35">
                  <c:v>5.1386666666666665</c:v>
                </c:pt>
                <c:pt idx="36">
                  <c:v>4.4279999999999999</c:v>
                </c:pt>
                <c:pt idx="37">
                  <c:v>2.975616</c:v>
                </c:pt>
                <c:pt idx="38">
                  <c:v>3.0613333333333337</c:v>
                </c:pt>
                <c:pt idx="39">
                  <c:v>4.0999999999999996</c:v>
                </c:pt>
                <c:pt idx="40">
                  <c:v>3.2800000000000002</c:v>
                </c:pt>
              </c:numCache>
            </c:numRef>
          </c:val>
          <c:smooth val="0"/>
        </c:ser>
        <c:dLbls>
          <c:showLegendKey val="0"/>
          <c:showVal val="0"/>
          <c:showCatName val="0"/>
          <c:showSerName val="0"/>
          <c:showPercent val="0"/>
          <c:showBubbleSize val="0"/>
        </c:dLbls>
        <c:marker val="1"/>
        <c:smooth val="0"/>
        <c:axId val="357389984"/>
        <c:axId val="357378560"/>
      </c:lineChart>
      <c:catAx>
        <c:axId val="357389984"/>
        <c:scaling>
          <c:orientation val="minMax"/>
        </c:scaling>
        <c:delete val="0"/>
        <c:axPos val="b"/>
        <c:numFmt formatCode="General" sourceLinked="1"/>
        <c:majorTickMark val="out"/>
        <c:minorTickMark val="none"/>
        <c:tickLblPos val="nextTo"/>
        <c:crossAx val="357378560"/>
        <c:crosses val="autoZero"/>
        <c:auto val="1"/>
        <c:lblAlgn val="ctr"/>
        <c:lblOffset val="100"/>
        <c:noMultiLvlLbl val="0"/>
      </c:catAx>
      <c:valAx>
        <c:axId val="357378560"/>
        <c:scaling>
          <c:orientation val="minMax"/>
        </c:scaling>
        <c:delete val="0"/>
        <c:axPos val="l"/>
        <c:majorGridlines/>
        <c:numFmt formatCode="General" sourceLinked="1"/>
        <c:majorTickMark val="out"/>
        <c:minorTickMark val="none"/>
        <c:tickLblPos val="nextTo"/>
        <c:crossAx val="357389984"/>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0.88889</cdr:x>
      <cdr:y>0.75179</cdr:y>
    </cdr:from>
    <cdr:to>
      <cdr:x>1</cdr:x>
      <cdr:y>0.86912</cdr:y>
    </cdr:to>
    <cdr:sp macro="" textlink="">
      <cdr:nvSpPr>
        <cdr:cNvPr id="2" name="TextBox 1"/>
        <cdr:cNvSpPr txBox="1"/>
      </cdr:nvSpPr>
      <cdr:spPr>
        <a:xfrm xmlns:a="http://schemas.openxmlformats.org/drawingml/2006/main">
          <a:off x="7315200" y="3173413"/>
          <a:ext cx="91440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0.74561</cdr:x>
      <cdr:y>0.72922</cdr:y>
    </cdr:from>
    <cdr:to>
      <cdr:x>1</cdr:x>
      <cdr:y>0.94584</cdr:y>
    </cdr:to>
    <cdr:sp macro="" textlink="">
      <cdr:nvSpPr>
        <cdr:cNvPr id="3" name="TextBox 2"/>
        <cdr:cNvSpPr txBox="1"/>
      </cdr:nvSpPr>
      <cdr:spPr>
        <a:xfrm xmlns:a="http://schemas.openxmlformats.org/drawingml/2006/main">
          <a:off x="6477000" y="3078163"/>
          <a:ext cx="2209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0.41228</cdr:x>
      <cdr:y>0.44039</cdr:y>
    </cdr:from>
    <cdr:to>
      <cdr:x>0.58772</cdr:x>
      <cdr:y>0.81046</cdr:y>
    </cdr:to>
    <cdr:sp macro="" textlink="">
      <cdr:nvSpPr>
        <cdr:cNvPr id="4" name="TextBox 3"/>
        <cdr:cNvSpPr txBox="1"/>
      </cdr:nvSpPr>
      <cdr:spPr>
        <a:xfrm xmlns:a="http://schemas.openxmlformats.org/drawingml/2006/main">
          <a:off x="3581400" y="1858963"/>
          <a:ext cx="1524000" cy="1562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No Data Available</a:t>
          </a:r>
          <a:endParaRPr lang="en-US" sz="1100" b="1" dirty="0"/>
        </a:p>
      </cdr:txBody>
    </cdr:sp>
  </cdr:relSizeAnchor>
  <cdr:relSizeAnchor xmlns:cdr="http://schemas.openxmlformats.org/drawingml/2006/chartDrawing">
    <cdr:from>
      <cdr:x>0.26316</cdr:x>
      <cdr:y>0.76533</cdr:y>
    </cdr:from>
    <cdr:to>
      <cdr:x>0.28947</cdr:x>
      <cdr:y>0.89169</cdr:y>
    </cdr:to>
    <cdr:sp macro="" textlink="">
      <cdr:nvSpPr>
        <cdr:cNvPr id="5" name="TextBox 4"/>
        <cdr:cNvSpPr txBox="1"/>
      </cdr:nvSpPr>
      <cdr:spPr>
        <a:xfrm xmlns:a="http://schemas.openxmlformats.org/drawingml/2006/main">
          <a:off x="2286000" y="3230563"/>
          <a:ext cx="228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0.20175</cdr:x>
      <cdr:y>0.76533</cdr:y>
    </cdr:from>
    <cdr:to>
      <cdr:x>0.23684</cdr:x>
      <cdr:y>0.89169</cdr:y>
    </cdr:to>
    <cdr:sp macro="" textlink="">
      <cdr:nvSpPr>
        <cdr:cNvPr id="6" name="TextBox 5"/>
        <cdr:cNvSpPr txBox="1"/>
      </cdr:nvSpPr>
      <cdr:spPr>
        <a:xfrm xmlns:a="http://schemas.openxmlformats.org/drawingml/2006/main">
          <a:off x="1752600" y="3230563"/>
          <a:ext cx="304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7600CC9-0420-4FE2-970E-F050ECA58D6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750D604-EDAF-4224-AD23-0B2CEFB70CF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00CC9-0420-4FE2-970E-F050ECA58D6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600CC9-0420-4FE2-970E-F050ECA58D6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00CC9-0420-4FE2-970E-F050ECA58D6D}"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7600CC9-0420-4FE2-970E-F050ECA58D6D}" type="datetimeFigureOut">
              <a:rPr lang="en-US" smtClean="0"/>
              <a:t>3/2/2022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D604-EDAF-4224-AD23-0B2CEFB70CF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600CC9-0420-4FE2-970E-F050ECA58D6D}"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600CC9-0420-4FE2-970E-F050ECA58D6D}"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600CC9-0420-4FE2-970E-F050ECA58D6D}"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7600CC9-0420-4FE2-970E-F050ECA58D6D}"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0D604-EDAF-4224-AD23-0B2CEFB70C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600CC9-0420-4FE2-970E-F050ECA58D6D}"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0D604-EDAF-4224-AD23-0B2CEFB70CF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7600CC9-0420-4FE2-970E-F050ECA58D6D}" type="datetimeFigureOut">
              <a:rPr lang="en-US" smtClean="0"/>
              <a:t>3/2/2022</a:t>
            </a:fld>
            <a:endParaRPr lang="en-US"/>
          </a:p>
        </p:txBody>
      </p:sp>
      <p:sp>
        <p:nvSpPr>
          <p:cNvPr id="7" name="Slide Number Placeholder 6"/>
          <p:cNvSpPr>
            <a:spLocks noGrp="1"/>
          </p:cNvSpPr>
          <p:nvPr>
            <p:ph type="sldNum" sz="quarter" idx="12"/>
          </p:nvPr>
        </p:nvSpPr>
        <p:spPr/>
        <p:txBody>
          <a:bodyPr/>
          <a:lstStyle/>
          <a:p>
            <a:fld id="{5750D604-EDAF-4224-AD23-0B2CEFB70CF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7600CC9-0420-4FE2-970E-F050ECA58D6D}" type="datetimeFigureOut">
              <a:rPr lang="en-US" smtClean="0"/>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750D604-EDAF-4224-AD23-0B2CEFB70CF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457200" y="2209800"/>
            <a:ext cx="6400800" cy="838200"/>
          </a:xfrm>
        </p:spPr>
        <p:txBody>
          <a:bodyPr/>
          <a:lstStyle/>
          <a:p>
            <a:r>
              <a:rPr lang="en-US" sz="2000" b="1" dirty="0" smtClean="0">
                <a:solidFill>
                  <a:srgbClr val="FFFF00"/>
                </a:solidFill>
              </a:rPr>
              <a:t>Prepared for Lake Martha Residents</a:t>
            </a:r>
          </a:p>
          <a:p>
            <a:endParaRPr lang="en-US" dirty="0"/>
          </a:p>
        </p:txBody>
      </p:sp>
      <p:sp>
        <p:nvSpPr>
          <p:cNvPr id="2" name="Title 1"/>
          <p:cNvSpPr>
            <a:spLocks noGrp="1"/>
          </p:cNvSpPr>
          <p:nvPr>
            <p:ph type="ctrTitle"/>
          </p:nvPr>
        </p:nvSpPr>
        <p:spPr>
          <a:xfrm>
            <a:off x="228600" y="38100"/>
            <a:ext cx="7772400" cy="1470025"/>
          </a:xfrm>
        </p:spPr>
        <p:txBody>
          <a:bodyPr/>
          <a:lstStyle/>
          <a:p>
            <a:r>
              <a:rPr lang="en-US" dirty="0" smtClean="0">
                <a:solidFill>
                  <a:srgbClr val="FFFF00"/>
                </a:solidFill>
              </a:rPr>
              <a:t>Algae </a:t>
            </a:r>
            <a:r>
              <a:rPr lang="en-US" dirty="0" smtClean="0">
                <a:solidFill>
                  <a:srgbClr val="FFFF00"/>
                </a:solidFill>
              </a:rPr>
              <a:t>Options/Discussion</a:t>
            </a:r>
            <a:endParaRPr lang="en-US" dirty="0">
              <a:solidFill>
                <a:srgbClr val="FFFF00"/>
              </a:solidFill>
            </a:endParaRPr>
          </a:p>
        </p:txBody>
      </p:sp>
    </p:spTree>
    <p:extLst>
      <p:ext uri="{BB962C8B-B14F-4D97-AF65-F5344CB8AC3E}">
        <p14:creationId xmlns:p14="http://schemas.microsoft.com/office/powerpoint/2010/main" val="149817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 Costs</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This is expensive</a:t>
            </a:r>
          </a:p>
          <a:p>
            <a:pPr lvl="1"/>
            <a:r>
              <a:rPr lang="en-US" dirty="0" smtClean="0"/>
              <a:t>A quote would be needed but this could </a:t>
            </a:r>
            <a:r>
              <a:rPr lang="en-US" dirty="0"/>
              <a:t>be in the neighborhood of </a:t>
            </a:r>
            <a:r>
              <a:rPr lang="en-US" dirty="0" smtClean="0"/>
              <a:t>$100K-$150K </a:t>
            </a:r>
            <a:r>
              <a:rPr lang="en-US" dirty="0"/>
              <a:t>for </a:t>
            </a:r>
            <a:r>
              <a:rPr lang="en-US" dirty="0" smtClean="0"/>
              <a:t>a 100 acre lake</a:t>
            </a:r>
          </a:p>
          <a:p>
            <a:pPr lvl="2"/>
            <a:r>
              <a:rPr lang="en-US" dirty="0" smtClean="0"/>
              <a:t>phosphorus </a:t>
            </a:r>
            <a:r>
              <a:rPr lang="en-US" dirty="0"/>
              <a:t>studies and </a:t>
            </a:r>
            <a:r>
              <a:rPr lang="en-US" dirty="0" smtClean="0"/>
              <a:t>alum application.</a:t>
            </a:r>
          </a:p>
          <a:p>
            <a:pPr lvl="1"/>
            <a:r>
              <a:rPr lang="en-US" dirty="0" smtClean="0"/>
              <a:t>Grants from the state do occur for this but not common,  I think it would help if we can get Martha on the list of “impaired” lakes maintained by Minnesota Pollution Control Agency.</a:t>
            </a:r>
          </a:p>
          <a:p>
            <a:pPr lvl="2"/>
            <a:r>
              <a:rPr lang="en-US" dirty="0" smtClean="0"/>
              <a:t>Many of the popular lakes in wright county are already on this list (Pulaski/Charlotte </a:t>
            </a:r>
            <a:r>
              <a:rPr lang="en-US" dirty="0" err="1" smtClean="0"/>
              <a:t>ect</a:t>
            </a:r>
            <a:r>
              <a:rPr lang="en-US" dirty="0" smtClean="0"/>
              <a:t>)      </a:t>
            </a:r>
          </a:p>
          <a:p>
            <a:endParaRPr lang="en-US" dirty="0"/>
          </a:p>
          <a:p>
            <a:endParaRPr lang="en-US" dirty="0"/>
          </a:p>
        </p:txBody>
      </p:sp>
    </p:spTree>
    <p:extLst>
      <p:ext uri="{BB962C8B-B14F-4D97-AF65-F5344CB8AC3E}">
        <p14:creationId xmlns:p14="http://schemas.microsoft.com/office/powerpoint/2010/main" val="122750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Barley treatments</a:t>
            </a:r>
            <a:endParaRPr lang="en-US" b="1" dirty="0"/>
          </a:p>
        </p:txBody>
      </p:sp>
      <p:sp>
        <p:nvSpPr>
          <p:cNvPr id="3" name="Content Placeholder 2"/>
          <p:cNvSpPr>
            <a:spLocks noGrp="1"/>
          </p:cNvSpPr>
          <p:nvPr>
            <p:ph idx="1"/>
          </p:nvPr>
        </p:nvSpPr>
        <p:spPr/>
        <p:txBody>
          <a:bodyPr>
            <a:normAutofit/>
          </a:bodyPr>
          <a:lstStyle/>
          <a:p>
            <a:r>
              <a:rPr lang="en-US" dirty="0" smtClean="0"/>
              <a:t>Its unclear why this seems to work but filling up mesh bags with barley in the spring and letting them degrade seems to slow algae reproduction. The bag is removed in the fall.</a:t>
            </a:r>
          </a:p>
          <a:p>
            <a:endParaRPr lang="en-US" dirty="0" smtClean="0"/>
          </a:p>
          <a:p>
            <a:r>
              <a:rPr lang="en-US" dirty="0" smtClean="0"/>
              <a:t>Cheap and Environmentally friendly but not sure how practical this is for Martha,  We are talking about 200-300 bales of barley for a 100 acre lake.  </a:t>
            </a:r>
          </a:p>
        </p:txBody>
      </p:sp>
    </p:spTree>
    <p:extLst>
      <p:ext uri="{BB962C8B-B14F-4D97-AF65-F5344CB8AC3E}">
        <p14:creationId xmlns:p14="http://schemas.microsoft.com/office/powerpoint/2010/main" val="40152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Ultrasound</a:t>
            </a:r>
            <a:endParaRPr lang="en-US" b="1" dirty="0"/>
          </a:p>
        </p:txBody>
      </p:sp>
      <p:sp>
        <p:nvSpPr>
          <p:cNvPr id="3" name="Content Placeholder 2"/>
          <p:cNvSpPr>
            <a:spLocks noGrp="1"/>
          </p:cNvSpPr>
          <p:nvPr>
            <p:ph idx="1"/>
          </p:nvPr>
        </p:nvSpPr>
        <p:spPr/>
        <p:txBody>
          <a:bodyPr/>
          <a:lstStyle/>
          <a:p>
            <a:r>
              <a:rPr lang="en-US" dirty="0" smtClean="0"/>
              <a:t>Not commonly used but Ultrasound  generators are placed around lake and turned on which sinks algae, Starving it of sunlight it needs to reproduce.</a:t>
            </a:r>
          </a:p>
          <a:p>
            <a:r>
              <a:rPr lang="en-US" dirty="0" smtClean="0"/>
              <a:t>Not real practical in a lake with boat traffic</a:t>
            </a:r>
            <a:endParaRPr lang="en-US" dirty="0"/>
          </a:p>
        </p:txBody>
      </p:sp>
    </p:spTree>
    <p:extLst>
      <p:ext uri="{BB962C8B-B14F-4D97-AF65-F5344CB8AC3E}">
        <p14:creationId xmlns:p14="http://schemas.microsoft.com/office/powerpoint/2010/main" val="329644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b="1" dirty="0" smtClean="0"/>
              <a:t>Has any of this actually worked in Lake Martha?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59641855"/>
              </p:ext>
            </p:extLst>
          </p:nvPr>
        </p:nvGraphicFramePr>
        <p:xfrm>
          <a:off x="381000" y="2332037"/>
          <a:ext cx="8686800" cy="42211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381000" y="5181600"/>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34304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does this happen?</a:t>
            </a:r>
            <a:endParaRPr lang="en-US" b="1" dirty="0"/>
          </a:p>
        </p:txBody>
      </p:sp>
      <p:sp>
        <p:nvSpPr>
          <p:cNvPr id="3" name="Content Placeholder 2"/>
          <p:cNvSpPr>
            <a:spLocks noGrp="1"/>
          </p:cNvSpPr>
          <p:nvPr>
            <p:ph idx="1"/>
          </p:nvPr>
        </p:nvSpPr>
        <p:spPr/>
        <p:txBody>
          <a:bodyPr/>
          <a:lstStyle/>
          <a:p>
            <a:r>
              <a:rPr lang="en-US" dirty="0" smtClean="0"/>
              <a:t>The algae blooms happen when the following ingredients are present</a:t>
            </a:r>
          </a:p>
          <a:p>
            <a:pPr lvl="1"/>
            <a:r>
              <a:rPr lang="en-US" dirty="0" smtClean="0"/>
              <a:t>Lots of nutrients</a:t>
            </a:r>
          </a:p>
          <a:p>
            <a:pPr lvl="2"/>
            <a:r>
              <a:rPr lang="en-US" dirty="0" smtClean="0"/>
              <a:t>Nitrogen /Phosphorus</a:t>
            </a:r>
          </a:p>
          <a:p>
            <a:pPr lvl="1"/>
            <a:r>
              <a:rPr lang="en-US" dirty="0" smtClean="0"/>
              <a:t>High surface water temperatures</a:t>
            </a:r>
          </a:p>
          <a:p>
            <a:pPr lvl="1"/>
            <a:r>
              <a:rPr lang="en-US" dirty="0" smtClean="0"/>
              <a:t>Sunlight</a:t>
            </a:r>
          </a:p>
          <a:p>
            <a:pPr lvl="1"/>
            <a:r>
              <a:rPr lang="en-US" dirty="0" smtClean="0"/>
              <a:t>Lack of water movement</a:t>
            </a:r>
          </a:p>
          <a:p>
            <a:pPr lvl="1"/>
            <a:r>
              <a:rPr lang="en-US" dirty="0" smtClean="0"/>
              <a:t>Dead Organic Matter</a:t>
            </a:r>
          </a:p>
          <a:p>
            <a:pPr marL="914400" lvl="2" indent="0">
              <a:buNone/>
            </a:pPr>
            <a:endParaRPr lang="en-US" dirty="0" smtClean="0"/>
          </a:p>
          <a:p>
            <a:pPr lvl="2"/>
            <a:endParaRPr lang="en-US" dirty="0"/>
          </a:p>
        </p:txBody>
      </p:sp>
    </p:spTree>
    <p:extLst>
      <p:ext uri="{BB962C8B-B14F-4D97-AF65-F5344CB8AC3E}">
        <p14:creationId xmlns:p14="http://schemas.microsoft.com/office/powerpoint/2010/main" val="80492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approaches to Algae Reductions </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Reducing incoming Nutrients</a:t>
            </a:r>
          </a:p>
          <a:p>
            <a:pPr lvl="1"/>
            <a:r>
              <a:rPr lang="en-US" dirty="0" smtClean="0"/>
              <a:t>Filter incoming water</a:t>
            </a:r>
          </a:p>
          <a:p>
            <a:pPr lvl="1"/>
            <a:r>
              <a:rPr lang="en-US" dirty="0" smtClean="0"/>
              <a:t>Shoreline buffer zones</a:t>
            </a:r>
          </a:p>
          <a:p>
            <a:pPr lvl="1"/>
            <a:r>
              <a:rPr lang="en-US" dirty="0" smtClean="0"/>
              <a:t>Less fertilizer use</a:t>
            </a:r>
          </a:p>
          <a:p>
            <a:r>
              <a:rPr lang="en-US" dirty="0" smtClean="0"/>
              <a:t>Aeration</a:t>
            </a:r>
          </a:p>
          <a:p>
            <a:r>
              <a:rPr lang="en-US" dirty="0" smtClean="0"/>
              <a:t>Chemical</a:t>
            </a:r>
          </a:p>
          <a:p>
            <a:pPr lvl="1"/>
            <a:r>
              <a:rPr lang="en-US" dirty="0" smtClean="0"/>
              <a:t>Copper Treatments</a:t>
            </a:r>
          </a:p>
          <a:p>
            <a:pPr lvl="2"/>
            <a:r>
              <a:rPr lang="en-US" dirty="0" smtClean="0"/>
              <a:t>Kills existing </a:t>
            </a:r>
            <a:r>
              <a:rPr lang="en-US" dirty="0" smtClean="0"/>
              <a:t>algae </a:t>
            </a:r>
            <a:r>
              <a:rPr lang="en-US" dirty="0" smtClean="0"/>
              <a:t>it contacts</a:t>
            </a:r>
          </a:p>
          <a:p>
            <a:pPr lvl="1"/>
            <a:r>
              <a:rPr lang="en-US" dirty="0" smtClean="0"/>
              <a:t>Alum/Iron Treatments</a:t>
            </a:r>
          </a:p>
          <a:p>
            <a:pPr lvl="2"/>
            <a:r>
              <a:rPr lang="en-US" dirty="0" smtClean="0"/>
              <a:t>Tie up existing nutrients and pin them to the bottom</a:t>
            </a:r>
          </a:p>
          <a:p>
            <a:r>
              <a:rPr lang="en-US" dirty="0" smtClean="0"/>
              <a:t>Biological</a:t>
            </a:r>
          </a:p>
          <a:p>
            <a:pPr lvl="1"/>
            <a:r>
              <a:rPr lang="en-US" dirty="0" smtClean="0"/>
              <a:t>Barley Treatments</a:t>
            </a:r>
          </a:p>
          <a:p>
            <a:pPr lvl="2"/>
            <a:r>
              <a:rPr lang="en-US" dirty="0" smtClean="0"/>
              <a:t>Decaying barley hinders </a:t>
            </a:r>
            <a:r>
              <a:rPr lang="en-US" dirty="0" smtClean="0"/>
              <a:t>algae </a:t>
            </a:r>
            <a:r>
              <a:rPr lang="en-US" dirty="0" smtClean="0"/>
              <a:t>reproduction</a:t>
            </a:r>
          </a:p>
          <a:p>
            <a:pPr lvl="2"/>
            <a:r>
              <a:rPr lang="en-US" dirty="0" smtClean="0"/>
              <a:t>Place it in bags around the lake</a:t>
            </a:r>
          </a:p>
          <a:p>
            <a:pPr lvl="1"/>
            <a:r>
              <a:rPr lang="en-US" dirty="0" smtClean="0"/>
              <a:t>Introducing “good” bacteria to reduce dead organic matter</a:t>
            </a:r>
          </a:p>
          <a:p>
            <a:r>
              <a:rPr lang="en-US" dirty="0" smtClean="0"/>
              <a:t>Ultrasound</a:t>
            </a:r>
          </a:p>
          <a:p>
            <a:pPr lvl="1"/>
            <a:r>
              <a:rPr lang="en-US" dirty="0" smtClean="0"/>
              <a:t>Smaller bodies of water</a:t>
            </a:r>
            <a:endParaRPr lang="en-US" dirty="0"/>
          </a:p>
          <a:p>
            <a:pPr lvl="1"/>
            <a:r>
              <a:rPr lang="en-US" dirty="0" smtClean="0"/>
              <a:t>Ultrasound “sinks” Algae depriving it of sunlight and hinders reproduction</a:t>
            </a:r>
          </a:p>
        </p:txBody>
      </p:sp>
    </p:spTree>
    <p:extLst>
      <p:ext uri="{BB962C8B-B14F-4D97-AF65-F5344CB8AC3E}">
        <p14:creationId xmlns:p14="http://schemas.microsoft.com/office/powerpoint/2010/main" val="103947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has already happened at Lake Martha?</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Weed Cutting (1980’s) to remove future nutrients-dead weeds</a:t>
            </a:r>
          </a:p>
          <a:p>
            <a:r>
              <a:rPr lang="en-US" dirty="0" smtClean="0"/>
              <a:t>Installation of DNR Culvert (1987) to control lake level</a:t>
            </a:r>
          </a:p>
          <a:p>
            <a:r>
              <a:rPr lang="en-US" dirty="0" smtClean="0"/>
              <a:t>Iron Treatments (1990’s) to tie up phosphates on the bottom</a:t>
            </a:r>
          </a:p>
          <a:p>
            <a:r>
              <a:rPr lang="en-US" dirty="0" smtClean="0"/>
              <a:t>Replacing individual sewers (2001) to reduce incoming nutrients </a:t>
            </a:r>
          </a:p>
          <a:p>
            <a:r>
              <a:rPr lang="en-US" dirty="0" smtClean="0"/>
              <a:t>Periodic Copper Treatments to kill existing algae(Unknown but most years for likely decades)</a:t>
            </a:r>
          </a:p>
          <a:p>
            <a:r>
              <a:rPr lang="en-US" dirty="0" smtClean="0"/>
              <a:t>Iron/Sand Filter (2014) on south side of lake to Pre-Treat Farm run-off-reduce incoming nutrients</a:t>
            </a:r>
          </a:p>
          <a:p>
            <a:r>
              <a:rPr lang="en-US" dirty="0" smtClean="0"/>
              <a:t>Aeration (2019 and ongoing)</a:t>
            </a:r>
          </a:p>
          <a:p>
            <a:r>
              <a:rPr lang="en-US" dirty="0" smtClean="0"/>
              <a:t>Lake Level Control maintenance  (2020) to reduce tree/shoreline erosion</a:t>
            </a:r>
          </a:p>
          <a:p>
            <a:r>
              <a:rPr lang="en-US" dirty="0" smtClean="0"/>
              <a:t>Whole lake weed Treatment (2021)</a:t>
            </a:r>
            <a:endParaRPr lang="en-US" dirty="0"/>
          </a:p>
        </p:txBody>
      </p:sp>
    </p:spTree>
    <p:extLst>
      <p:ext uri="{BB962C8B-B14F-4D97-AF65-F5344CB8AC3E}">
        <p14:creationId xmlns:p14="http://schemas.microsoft.com/office/powerpoint/2010/main" val="64085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Nutrients</a:t>
            </a:r>
            <a:endParaRPr lang="en-US" b="1" dirty="0"/>
          </a:p>
        </p:txBody>
      </p:sp>
      <p:sp>
        <p:nvSpPr>
          <p:cNvPr id="3" name="Content Placeholder 2"/>
          <p:cNvSpPr>
            <a:spLocks noGrp="1"/>
          </p:cNvSpPr>
          <p:nvPr>
            <p:ph idx="1"/>
          </p:nvPr>
        </p:nvSpPr>
        <p:spPr/>
        <p:txBody>
          <a:bodyPr/>
          <a:lstStyle/>
          <a:p>
            <a:r>
              <a:rPr lang="en-US" dirty="0" smtClean="0"/>
              <a:t>Where do our nutrients come from</a:t>
            </a:r>
          </a:p>
          <a:p>
            <a:pPr lvl="1"/>
            <a:r>
              <a:rPr lang="en-US" dirty="0" smtClean="0"/>
              <a:t>Outside sources</a:t>
            </a:r>
          </a:p>
          <a:p>
            <a:pPr lvl="2"/>
            <a:r>
              <a:rPr lang="en-US" dirty="0" smtClean="0"/>
              <a:t>Nearby Ag </a:t>
            </a:r>
            <a:r>
              <a:rPr lang="en-US" dirty="0" smtClean="0"/>
              <a:t>activities</a:t>
            </a:r>
            <a:endParaRPr lang="en-US" dirty="0" smtClean="0"/>
          </a:p>
          <a:p>
            <a:pPr lvl="2"/>
            <a:r>
              <a:rPr lang="en-US" dirty="0" smtClean="0"/>
              <a:t>Lawn Fertilizers</a:t>
            </a:r>
          </a:p>
          <a:p>
            <a:pPr lvl="1"/>
            <a:r>
              <a:rPr lang="en-US" dirty="0" smtClean="0"/>
              <a:t>Internal Sources</a:t>
            </a:r>
          </a:p>
          <a:p>
            <a:pPr lvl="2"/>
            <a:r>
              <a:rPr lang="en-US" dirty="0" smtClean="0"/>
              <a:t>Dead weeds/Fish</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6000"/>
            <a:ext cx="4335281"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18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Reduction</a:t>
            </a:r>
            <a:endParaRPr lang="en-US" dirty="0"/>
          </a:p>
        </p:txBody>
      </p:sp>
      <p:sp>
        <p:nvSpPr>
          <p:cNvPr id="3" name="Content Placeholder 2"/>
          <p:cNvSpPr>
            <a:spLocks noGrp="1"/>
          </p:cNvSpPr>
          <p:nvPr>
            <p:ph idx="1"/>
          </p:nvPr>
        </p:nvSpPr>
        <p:spPr/>
        <p:txBody>
          <a:bodyPr/>
          <a:lstStyle/>
          <a:p>
            <a:r>
              <a:rPr lang="en-US" sz="2400" dirty="0" smtClean="0"/>
              <a:t>Incoming Stream on East side-is filtered by wetland</a:t>
            </a:r>
          </a:p>
          <a:p>
            <a:r>
              <a:rPr lang="en-US" sz="2400" dirty="0" smtClean="0"/>
              <a:t>Incoming Stream in Bay is filtered by sand/iron trap and further by the shallow bay</a:t>
            </a:r>
          </a:p>
          <a:p>
            <a:r>
              <a:rPr lang="en-US" sz="2400" dirty="0" smtClean="0"/>
              <a:t>Lake Level control reducing bank erosion</a:t>
            </a:r>
          </a:p>
          <a:p>
            <a:r>
              <a:rPr lang="en-US" sz="2400" dirty="0" smtClean="0"/>
              <a:t>Killing Curly leaf sooner and reducing volume of dead weeds</a:t>
            </a:r>
          </a:p>
          <a:p>
            <a:pPr marL="0" indent="0">
              <a:buNone/>
            </a:pPr>
            <a:r>
              <a:rPr lang="en-US" dirty="0" smtClean="0"/>
              <a:t>What else can we do</a:t>
            </a:r>
          </a:p>
          <a:p>
            <a:pPr marL="0" indent="0">
              <a:buNone/>
            </a:pPr>
            <a:r>
              <a:rPr lang="en-US" dirty="0" smtClean="0"/>
              <a:t>-</a:t>
            </a:r>
            <a:r>
              <a:rPr lang="en-US" sz="2400" dirty="0" smtClean="0"/>
              <a:t>Be responsible with lawn fertilizers</a:t>
            </a:r>
          </a:p>
          <a:p>
            <a:pPr marL="0" indent="0">
              <a:buNone/>
            </a:pPr>
            <a:r>
              <a:rPr lang="en-US" sz="2400" dirty="0" smtClean="0"/>
              <a:t>-native grass buffer zones where possible to filter runoff</a:t>
            </a:r>
          </a:p>
          <a:p>
            <a:endParaRPr lang="en-US" dirty="0"/>
          </a:p>
        </p:txBody>
      </p:sp>
    </p:spTree>
    <p:extLst>
      <p:ext uri="{BB962C8B-B14F-4D97-AF65-F5344CB8AC3E}">
        <p14:creationId xmlns:p14="http://schemas.microsoft.com/office/powerpoint/2010/main" val="185171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Aeration</a:t>
            </a:r>
            <a:endParaRPr lang="en-US" dirty="0"/>
          </a:p>
        </p:txBody>
      </p:sp>
      <p:sp>
        <p:nvSpPr>
          <p:cNvPr id="3" name="Content Placeholder 2"/>
          <p:cNvSpPr>
            <a:spLocks noGrp="1"/>
          </p:cNvSpPr>
          <p:nvPr>
            <p:ph idx="1"/>
          </p:nvPr>
        </p:nvSpPr>
        <p:spPr/>
        <p:txBody>
          <a:bodyPr>
            <a:normAutofit lnSpcReduction="10000"/>
          </a:bodyPr>
          <a:lstStyle/>
          <a:p>
            <a:r>
              <a:rPr lang="en-US" dirty="0" smtClean="0"/>
              <a:t>Aeration on its own does not kill algae but it does give oxygen to beneficial bacteria to help them thrive.  This bacteria breaks down dead organics which starves future algae blooms.</a:t>
            </a:r>
          </a:p>
          <a:p>
            <a:r>
              <a:rPr lang="en-US" dirty="0" smtClean="0"/>
              <a:t>Is it working???</a:t>
            </a:r>
          </a:p>
          <a:p>
            <a:pPr marL="457200" lvl="1" indent="0">
              <a:buNone/>
            </a:pPr>
            <a:r>
              <a:rPr lang="en-US" dirty="0" smtClean="0"/>
              <a:t>-may simply need more time to get our bacteria thriving and eat down that steadily increasing volume of curly leaf we’ve been putting in every year.</a:t>
            </a:r>
          </a:p>
          <a:p>
            <a:pPr marL="457200" lvl="1" indent="0">
              <a:buNone/>
            </a:pPr>
            <a:r>
              <a:rPr lang="en-US" dirty="0" smtClean="0"/>
              <a:t>-possible the years of copper treatments have reduced our beneficial bacteria and the increased oxygen is having limited effect. </a:t>
            </a:r>
          </a:p>
          <a:p>
            <a:pPr marL="457200" lvl="1" indent="0">
              <a:buNone/>
            </a:pPr>
            <a:r>
              <a:rPr lang="en-US" dirty="0" smtClean="0"/>
              <a:t>-Can relook at sizing to see if its something where more aerators would help</a:t>
            </a:r>
          </a:p>
          <a:p>
            <a:pPr marL="457200" lvl="1"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969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Treatments</a:t>
            </a:r>
            <a:endParaRPr lang="en-US" dirty="0"/>
          </a:p>
        </p:txBody>
      </p:sp>
      <p:sp>
        <p:nvSpPr>
          <p:cNvPr id="3" name="Content Placeholder 2"/>
          <p:cNvSpPr>
            <a:spLocks noGrp="1"/>
          </p:cNvSpPr>
          <p:nvPr>
            <p:ph idx="1"/>
          </p:nvPr>
        </p:nvSpPr>
        <p:spPr/>
        <p:txBody>
          <a:bodyPr/>
          <a:lstStyle/>
          <a:p>
            <a:r>
              <a:rPr lang="en-US" dirty="0" smtClean="0"/>
              <a:t>Copper Sulfate is probably the most commonly used algaecide	 in lakes/ponds because it works, </a:t>
            </a:r>
          </a:p>
          <a:p>
            <a:pPr lvl="1"/>
            <a:r>
              <a:rPr lang="en-US" dirty="0" smtClean="0"/>
              <a:t>Very Toxic to Algae, effective in the short term </a:t>
            </a:r>
          </a:p>
          <a:p>
            <a:pPr lvl="2"/>
            <a:r>
              <a:rPr lang="en-US" dirty="0" smtClean="0"/>
              <a:t>Expect 1-2 weeks effectiveness</a:t>
            </a:r>
          </a:p>
          <a:p>
            <a:pPr lvl="1"/>
            <a:r>
              <a:rPr lang="en-US" dirty="0" smtClean="0"/>
              <a:t>Long term it may actually promote algae blooms</a:t>
            </a:r>
          </a:p>
          <a:p>
            <a:pPr lvl="2"/>
            <a:r>
              <a:rPr lang="en-US" dirty="0" smtClean="0"/>
              <a:t>The copper buildup in sediments kills beneficial bacteria that helps break down organics</a:t>
            </a:r>
          </a:p>
          <a:p>
            <a:pPr lvl="2"/>
            <a:r>
              <a:rPr lang="en-US" dirty="0" smtClean="0"/>
              <a:t>The dead algae becomes nutrients for future algae.</a:t>
            </a:r>
          </a:p>
          <a:p>
            <a:pPr marL="411480" lvl="1" indent="0">
              <a:buNone/>
            </a:pPr>
            <a:r>
              <a:rPr lang="en-US" dirty="0" smtClean="0"/>
              <a:t> </a:t>
            </a:r>
          </a:p>
          <a:p>
            <a:pPr marL="457200" lvl="1" indent="0">
              <a:buNone/>
            </a:pPr>
            <a:endParaRPr lang="en-US" dirty="0"/>
          </a:p>
        </p:txBody>
      </p:sp>
    </p:spTree>
    <p:extLst>
      <p:ext uri="{BB962C8B-B14F-4D97-AF65-F5344CB8AC3E}">
        <p14:creationId xmlns:p14="http://schemas.microsoft.com/office/powerpoint/2010/main" val="376828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Alum/Iron Treatments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Alum (Aluminum Sulfate) and Iron treatments both work the same  </a:t>
            </a:r>
          </a:p>
          <a:p>
            <a:pPr lvl="1"/>
            <a:r>
              <a:rPr lang="en-US" dirty="0" smtClean="0"/>
              <a:t>tie up Phosphorus and drag it to the bottom so its not available to algae, does not directly kill algae </a:t>
            </a:r>
          </a:p>
          <a:p>
            <a:pPr lvl="1"/>
            <a:r>
              <a:rPr lang="en-US" dirty="0" smtClean="0"/>
              <a:t>Alum seems to be the common option  applied today a barge (liquid form) </a:t>
            </a:r>
          </a:p>
          <a:p>
            <a:r>
              <a:rPr lang="en-US" dirty="0" smtClean="0"/>
              <a:t>Seen as a Environmentally Friendly option.  </a:t>
            </a:r>
          </a:p>
          <a:p>
            <a:pPr lvl="1"/>
            <a:r>
              <a:rPr lang="en-US" dirty="0" smtClean="0"/>
              <a:t>Its done in drinking water reservoirs </a:t>
            </a:r>
          </a:p>
          <a:p>
            <a:r>
              <a:rPr lang="en-US" dirty="0" smtClean="0"/>
              <a:t>Expect immediate effectiveness lasting 5-10yrs, </a:t>
            </a:r>
          </a:p>
          <a:p>
            <a:pPr lvl="1"/>
            <a:r>
              <a:rPr lang="en-US" dirty="0" smtClean="0"/>
              <a:t>Then maintenance is required, </a:t>
            </a:r>
          </a:p>
          <a:p>
            <a:pPr lvl="1"/>
            <a:r>
              <a:rPr lang="en-US" dirty="0" smtClean="0"/>
              <a:t>Effective in shallow lakes that are not wind swept,  Want bottom not to get stirred up to keep phosphorus locked up on the bottom.</a:t>
            </a:r>
          </a:p>
          <a:p>
            <a:pPr lvl="1"/>
            <a:r>
              <a:rPr lang="en-US" dirty="0" smtClean="0"/>
              <a:t>Wind protection and Lack of carp in Martha would be beneficial </a:t>
            </a:r>
          </a:p>
          <a:p>
            <a:r>
              <a:rPr lang="en-US" dirty="0" smtClean="0"/>
              <a:t>Lots of MN case studies out there with significant water clarity improvements</a:t>
            </a:r>
            <a:endParaRPr lang="en-US" dirty="0"/>
          </a:p>
        </p:txBody>
      </p:sp>
    </p:spTree>
    <p:extLst>
      <p:ext uri="{BB962C8B-B14F-4D97-AF65-F5344CB8AC3E}">
        <p14:creationId xmlns:p14="http://schemas.microsoft.com/office/powerpoint/2010/main" val="4285458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Apothecary</Template>
  <TotalTime>28122</TotalTime>
  <Words>750</Words>
  <Application>Microsoft Office PowerPoint</Application>
  <PresentationFormat>On-screen Show (4:3)</PresentationFormat>
  <Paragraphs>98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 Antiqua</vt:lpstr>
      <vt:lpstr>Calibri</vt:lpstr>
      <vt:lpstr>Century Gothic</vt:lpstr>
      <vt:lpstr>Apothecary</vt:lpstr>
      <vt:lpstr>Algae Options/Discussion</vt:lpstr>
      <vt:lpstr>Why does this happen?</vt:lpstr>
      <vt:lpstr>Common approaches to Algae Reductions </vt:lpstr>
      <vt:lpstr>What has already happened at Lake Martha?</vt:lpstr>
      <vt:lpstr>Nutrients</vt:lpstr>
      <vt:lpstr>Nutrient Reduction</vt:lpstr>
      <vt:lpstr>Aeration</vt:lpstr>
      <vt:lpstr>Copper Treatments</vt:lpstr>
      <vt:lpstr>Alum/Iron Treatments</vt:lpstr>
      <vt:lpstr>Alum Costs</vt:lpstr>
      <vt:lpstr>Barley treatments</vt:lpstr>
      <vt:lpstr>Ultrasound</vt:lpstr>
      <vt:lpstr>Has any of this actually worked in Lake Martha?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Algea Options</dc:title>
  <dc:creator>brian.anderson@rothgreaves.com</dc:creator>
  <cp:lastModifiedBy>David</cp:lastModifiedBy>
  <cp:revision>36</cp:revision>
  <cp:lastPrinted>2022-03-01T21:22:52Z</cp:lastPrinted>
  <dcterms:created xsi:type="dcterms:W3CDTF">2021-07-09T17:40:18Z</dcterms:created>
  <dcterms:modified xsi:type="dcterms:W3CDTF">2022-03-03T04:35:19Z</dcterms:modified>
</cp:coreProperties>
</file>